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57" r:id="rId4"/>
    <p:sldId id="287" r:id="rId5"/>
    <p:sldId id="285" r:id="rId6"/>
    <p:sldId id="273" r:id="rId7"/>
    <p:sldId id="271" r:id="rId8"/>
    <p:sldId id="272" r:id="rId9"/>
    <p:sldId id="275" r:id="rId10"/>
    <p:sldId id="274" r:id="rId11"/>
    <p:sldId id="276" r:id="rId12"/>
    <p:sldId id="282" r:id="rId13"/>
    <p:sldId id="283" r:id="rId14"/>
    <p:sldId id="262" r:id="rId15"/>
    <p:sldId id="263" r:id="rId16"/>
    <p:sldId id="264" r:id="rId17"/>
    <p:sldId id="265" r:id="rId18"/>
    <p:sldId id="288" r:id="rId19"/>
    <p:sldId id="289" r:id="rId20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NikoshBAN" panose="020000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CCFF"/>
    <a:srgbClr val="6600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7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64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391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86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318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7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64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72185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7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041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7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30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548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34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42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7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9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7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52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9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91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5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6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6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9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67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7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7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15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15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678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0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82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7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4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10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2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4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3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84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92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5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4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9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defTabSz="792419"/>
            <a:fld id="{1D8BD707-D9CF-40AE-B4C6-C98DA3205C09}" type="datetimeFigureOut">
              <a:rPr lang="en-US" smtClean="0"/>
              <a:pPr defTabSz="792419"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defTabSz="792419"/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792419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2419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8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792419"/>
            <a:fld id="{B6F15528-21DE-4FAA-801E-634DDDAF4B2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 defTabSz="792419"/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555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5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6858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63572" y="1691553"/>
            <a:ext cx="5257800" cy="4495800"/>
            <a:chOff x="2888462" y="1511304"/>
            <a:chExt cx="3468376" cy="409135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5694">
              <a:off x="2888462" y="1511304"/>
              <a:ext cx="3468376" cy="347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647" y="4535862"/>
              <a:ext cx="1047750" cy="1066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10976" r="9512" b="13265"/>
          <a:stretch/>
        </p:blipFill>
        <p:spPr>
          <a:xfrm>
            <a:off x="1162261" y="1591431"/>
            <a:ext cx="5924340" cy="34669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9736" y="4648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প্রাইমারী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কয়েলের</a:t>
            </a:r>
            <a:r>
              <a:rPr lang="en-US" sz="2000" b="1" dirty="0" smtClean="0"/>
              <a:t> </a:t>
            </a:r>
            <a:endParaRPr lang="bn-IN" sz="2000" b="1" dirty="0" smtClean="0"/>
          </a:p>
          <a:p>
            <a:r>
              <a:rPr lang="en-US" sz="2000" b="1" dirty="0" err="1" smtClean="0"/>
              <a:t>পাক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সংখ্যা</a:t>
            </a:r>
            <a:endParaRPr lang="en-US" sz="2000" b="1" dirty="0"/>
          </a:p>
        </p:txBody>
      </p:sp>
      <p:cxnSp>
        <p:nvCxnSpPr>
          <p:cNvPr id="12" name="Elbow Connector 11"/>
          <p:cNvCxnSpPr/>
          <p:nvPr/>
        </p:nvCxnSpPr>
        <p:spPr>
          <a:xfrm rot="5400000">
            <a:off x="2355316" y="3408002"/>
            <a:ext cx="1323282" cy="1157114"/>
          </a:xfrm>
          <a:prstGeom prst="bentConnector3">
            <a:avLst>
              <a:gd name="adj1" fmla="val 70225"/>
            </a:avLst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783605" y="5155351"/>
            <a:ext cx="246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সেকেন্ডারী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কয়েলের</a:t>
            </a:r>
            <a:r>
              <a:rPr lang="en-US" sz="2000" b="1" dirty="0" smtClean="0"/>
              <a:t> </a:t>
            </a:r>
            <a:endParaRPr lang="bn-IN" sz="2000" b="1" dirty="0" smtClean="0"/>
          </a:p>
          <a:p>
            <a:r>
              <a:rPr lang="en-US" sz="2000" b="1" dirty="0" err="1" smtClean="0"/>
              <a:t>পাকসংখ্যা</a:t>
            </a:r>
            <a:endParaRPr lang="en-US" sz="2000" b="1" dirty="0"/>
          </a:p>
        </p:txBody>
      </p:sp>
      <p:cxnSp>
        <p:nvCxnSpPr>
          <p:cNvPr id="6" name="Elbow Connector 5"/>
          <p:cNvCxnSpPr/>
          <p:nvPr/>
        </p:nvCxnSpPr>
        <p:spPr>
          <a:xfrm rot="16200000" flipH="1">
            <a:off x="3809662" y="4258245"/>
            <a:ext cx="1676701" cy="126002"/>
          </a:xfrm>
          <a:prstGeom prst="bentConnector3">
            <a:avLst>
              <a:gd name="adj1" fmla="val 77933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8606" y="814852"/>
            <a:ext cx="207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>
                <a:latin typeface="+mj-lt"/>
              </a:rPr>
              <a:t>প্রাইমারী কয়েলে </a:t>
            </a:r>
            <a:endParaRPr lang="en-US" sz="2000" b="1" dirty="0" smtClean="0">
              <a:latin typeface="+mj-lt"/>
            </a:endParaRPr>
          </a:p>
          <a:p>
            <a:r>
              <a:rPr lang="bn-IN" sz="2000" b="1" dirty="0" smtClean="0">
                <a:latin typeface="+mj-lt"/>
              </a:rPr>
              <a:t>সৃষ্ট</a:t>
            </a:r>
            <a:r>
              <a:rPr lang="en-US" sz="2000" b="1" dirty="0" smtClean="0">
                <a:latin typeface="+mj-lt"/>
              </a:rPr>
              <a:t> E.M.F</a:t>
            </a:r>
            <a:r>
              <a:rPr lang="bn-IN" sz="2000" b="1" dirty="0" smtClean="0">
                <a:latin typeface="+mj-lt"/>
              </a:rPr>
              <a:t> </a:t>
            </a:r>
            <a:endParaRPr lang="en-US" sz="2000" b="1" dirty="0">
              <a:latin typeface="+mj-lt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206865" y="1419781"/>
            <a:ext cx="971338" cy="1395905"/>
            <a:chOff x="1162261" y="1575895"/>
            <a:chExt cx="971338" cy="1395905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1162261" y="1575895"/>
              <a:ext cx="0" cy="138036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162261" y="2971800"/>
              <a:ext cx="9713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7073591" y="2248832"/>
            <a:ext cx="2057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সেকেন্ডারী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কয়েলে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সৃষ্ট</a:t>
            </a:r>
            <a:r>
              <a:rPr lang="en-US" sz="2000" b="1" dirty="0" smtClean="0"/>
              <a:t>  E.M.F</a:t>
            </a:r>
            <a:endParaRPr lang="en-US" sz="2000" b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6664710" y="2936274"/>
            <a:ext cx="1371600" cy="1031954"/>
            <a:chOff x="6553200" y="3070086"/>
            <a:chExt cx="1371600" cy="1031954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7924800" y="3070086"/>
              <a:ext cx="0" cy="101708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6553200" y="4102040"/>
              <a:ext cx="1371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3662419" y="814852"/>
            <a:ext cx="209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ম্যাগনেটিক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ফ্লাক্স</a:t>
            </a:r>
            <a:endParaRPr lang="en-US" sz="2000" b="1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4585010" y="1214962"/>
            <a:ext cx="0" cy="6900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104553"/>
              </p:ext>
            </p:extLst>
          </p:nvPr>
        </p:nvGraphicFramePr>
        <p:xfrm>
          <a:off x="6378121" y="4782580"/>
          <a:ext cx="1981200" cy="1147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4" imgW="723600" imgH="419040" progId="Equation.3">
                  <p:embed/>
                </p:oleObj>
              </mc:Choice>
              <mc:Fallback>
                <p:oleObj name="Equation" r:id="rId4" imgW="72360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8121" y="4782580"/>
                        <a:ext cx="1981200" cy="1147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extBox 85"/>
          <p:cNvSpPr txBox="1"/>
          <p:nvPr/>
        </p:nvSpPr>
        <p:spPr>
          <a:xfrm>
            <a:off x="1848648" y="6011392"/>
            <a:ext cx="57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চিত্রঃ</a:t>
            </a:r>
            <a:r>
              <a:rPr lang="en-US" sz="2000" b="1" dirty="0" smtClean="0"/>
              <a:t> Ns &gt;</a:t>
            </a:r>
            <a:r>
              <a:rPr lang="en-US" sz="2000" b="1" dirty="0" err="1" smtClean="0"/>
              <a:t>Np</a:t>
            </a:r>
            <a:r>
              <a:rPr lang="en-US" sz="2000" b="1" dirty="0" smtClean="0"/>
              <a:t> , </a:t>
            </a:r>
            <a:r>
              <a:rPr lang="en-US" sz="2000" b="1" dirty="0" err="1" smtClean="0"/>
              <a:t>স্টেপআপ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ট্রান্সফরমারের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ক্রিয়া</a:t>
            </a:r>
            <a:r>
              <a:rPr lang="en-US" sz="2000" b="1" dirty="0" smtClean="0"/>
              <a:t> ।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231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5" grpId="0"/>
      <p:bldP spid="56" grpId="0"/>
      <p:bldP spid="64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95327" y="1479877"/>
            <a:ext cx="5856534" cy="3467100"/>
            <a:chOff x="1595327" y="1479877"/>
            <a:chExt cx="5856534" cy="3467100"/>
          </a:xfrm>
        </p:grpSpPr>
        <p:grpSp>
          <p:nvGrpSpPr>
            <p:cNvPr id="10" name="Group 9"/>
            <p:cNvGrpSpPr/>
            <p:nvPr/>
          </p:nvGrpSpPr>
          <p:grpSpPr>
            <a:xfrm>
              <a:off x="1595327" y="1479877"/>
              <a:ext cx="5856534" cy="3467100"/>
              <a:chOff x="1595327" y="1479877"/>
              <a:chExt cx="5856534" cy="34671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595327" y="1479877"/>
                <a:ext cx="5856534" cy="3467100"/>
                <a:chOff x="1595327" y="1479877"/>
                <a:chExt cx="5856534" cy="3467100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1595327" y="1479877"/>
                  <a:ext cx="5856534" cy="3467100"/>
                  <a:chOff x="1595327" y="1479877"/>
                  <a:chExt cx="5856534" cy="3467100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24896" flipH="1">
                    <a:off x="1595327" y="1479877"/>
                    <a:ext cx="5856534" cy="3467100"/>
                  </a:xfrm>
                  <a:prstGeom prst="rect">
                    <a:avLst/>
                  </a:prstGeom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1863903" y="3362980"/>
                    <a:ext cx="8382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err="1" smtClean="0"/>
                      <a:t>E</a:t>
                    </a:r>
                    <a:r>
                      <a:rPr lang="en-US" sz="2000" b="1" dirty="0" err="1" smtClean="0"/>
                      <a:t>p</a:t>
                    </a:r>
                    <a:endParaRPr lang="en-US" sz="2000" b="1" dirty="0"/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6096000" y="2690207"/>
                  <a:ext cx="6447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err="1" smtClean="0"/>
                    <a:t>E</a:t>
                  </a:r>
                  <a:r>
                    <a:rPr lang="en-US" sz="2000" b="1" dirty="0" err="1" smtClean="0"/>
                    <a:t>s</a:t>
                  </a:r>
                  <a:endParaRPr lang="en-US" sz="2000" b="1" dirty="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686893" y="3086058"/>
                <a:ext cx="8367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/>
                  <a:t>N</a:t>
                </a:r>
                <a:r>
                  <a:rPr lang="en-US" sz="2000" b="1" dirty="0" err="1" smtClean="0"/>
                  <a:t>p</a:t>
                </a:r>
                <a:endParaRPr lang="en-US" sz="2000" b="1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23594" y="2790994"/>
              <a:ext cx="83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N</a:t>
              </a:r>
              <a:r>
                <a:rPr lang="en-US" sz="2000" b="1" dirty="0" smtClean="0"/>
                <a:t>s</a:t>
              </a:r>
              <a:endParaRPr lang="en-US" sz="20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59900" y="4861632"/>
            <a:ext cx="2240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প্রাইমারী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কয়েলের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পাকসংখ্যা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71431" y="3609278"/>
            <a:ext cx="0" cy="12523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57945" y="4861632"/>
            <a:ext cx="2270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সেকেন্ডারী কয়েলের পাকসংখ্যা</a:t>
            </a:r>
            <a:endParaRPr lang="en-US" sz="2000" b="1" dirty="0"/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4657628" y="3376258"/>
            <a:ext cx="1614328" cy="1311820"/>
          </a:xfrm>
          <a:prstGeom prst="bentConnector3">
            <a:avLst>
              <a:gd name="adj1" fmla="val 77631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15534" y="1233148"/>
            <a:ext cx="205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প্রাইমারী কয়েলে </a:t>
            </a:r>
            <a:endParaRPr lang="en-US" sz="2000" b="1" dirty="0" smtClean="0"/>
          </a:p>
          <a:p>
            <a:r>
              <a:rPr lang="bn-IN" sz="2000" b="1" dirty="0" smtClean="0"/>
              <a:t>সৃষ্ট</a:t>
            </a:r>
            <a:r>
              <a:rPr lang="en-US" sz="2000" b="1" dirty="0" smtClean="0"/>
              <a:t> E.M.F</a:t>
            </a:r>
            <a:r>
              <a:rPr lang="bn-IN" sz="2000" b="1" dirty="0" smtClean="0"/>
              <a:t> </a:t>
            </a:r>
            <a:endParaRPr lang="en-US" sz="20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1013826" y="1941034"/>
            <a:ext cx="876300" cy="1683556"/>
            <a:chOff x="723900" y="1941034"/>
            <a:chExt cx="876300" cy="1683556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723900" y="3624590"/>
              <a:ext cx="8763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23900" y="1941034"/>
              <a:ext cx="0" cy="166824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6740703" y="1587091"/>
            <a:ext cx="2174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সেকেন্ডারী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কয়েলে</a:t>
            </a:r>
            <a:endParaRPr lang="en-US" sz="2000" b="1" dirty="0" smtClean="0"/>
          </a:p>
          <a:p>
            <a:r>
              <a:rPr lang="en-US" sz="2000" b="1" dirty="0" smtClean="0"/>
              <a:t> </a:t>
            </a:r>
            <a:r>
              <a:rPr lang="en-US" sz="2000" b="1" dirty="0" err="1" smtClean="0"/>
              <a:t>সৃষ্ট</a:t>
            </a:r>
            <a:r>
              <a:rPr lang="en-US" sz="2000" b="1" dirty="0" smtClean="0"/>
              <a:t> E.M.F</a:t>
            </a:r>
            <a:endParaRPr lang="en-US" sz="2000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6696101" y="2250373"/>
            <a:ext cx="861680" cy="757627"/>
            <a:chOff x="6740705" y="2294977"/>
            <a:chExt cx="861680" cy="757627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6740705" y="3052604"/>
              <a:ext cx="8616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602385" y="2294977"/>
              <a:ext cx="0" cy="75762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2895600" y="609600"/>
            <a:ext cx="256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/>
              <a:t>ম্যাগনেটিক ফ্লাক্স</a:t>
            </a:r>
            <a:endParaRPr lang="en-US" sz="2400" b="1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971431" y="959755"/>
            <a:ext cx="1" cy="8697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201947"/>
              </p:ext>
            </p:extLst>
          </p:nvPr>
        </p:nvGraphicFramePr>
        <p:xfrm>
          <a:off x="415534" y="4861632"/>
          <a:ext cx="18853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4" imgW="749160" imgH="393480" progId="Equation.3">
                  <p:embed/>
                </p:oleObj>
              </mc:Choice>
              <mc:Fallback>
                <p:oleObj name="Equation" r:id="rId4" imgW="7491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534" y="4861632"/>
                        <a:ext cx="1885337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702104" y="6019799"/>
            <a:ext cx="6213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/>
              <a:t>চিত্রঃ </a:t>
            </a:r>
            <a:r>
              <a:rPr lang="en-US" sz="2000" b="1" dirty="0" err="1" smtClean="0"/>
              <a:t>Np</a:t>
            </a:r>
            <a:r>
              <a:rPr lang="en-US" sz="2000" b="1" dirty="0" smtClean="0"/>
              <a:t> &gt;Ns , </a:t>
            </a:r>
            <a:r>
              <a:rPr lang="bn-IN" sz="2000" b="1" dirty="0" smtClean="0"/>
              <a:t>স্টেপডাউন ট্রান্সফরমারের ক্রিয়া।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907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0" grpId="0"/>
      <p:bldP spid="38" grpId="0"/>
      <p:bldP spid="48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28191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ট্রান্স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ফরমার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পরিস্কার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ধারনার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জন্যে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নিচের ভিডিওটি মনযোগ দিয়ে লক্ষকর-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699255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7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5"/>
    </mc:Choice>
    <mc:Fallback xmlns="">
      <p:transition spd="slow" advTm="1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9906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u="sng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000" b="1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62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২। গঠন 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অনুসারে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ট্রান্সফরমারের 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প্রকারভেদ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চিত্রসহ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কর।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819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৩। একটি স্টেপআপ 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ট্রান্সফরমার 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ভাবে কাজ করে তা চিত্রসহ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কর।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১। একটি ট্রান্সফরমারের বিভিন্ন অংশের কাজ ব্যাখ্যা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0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8450" y="111594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u="sng" dirty="0" smtClean="0">
                <a:latin typeface="NikoshBAN" pitchFamily="2" charset="0"/>
                <a:cs typeface="NikoshBAN" pitchFamily="2" charset="0"/>
              </a:rPr>
              <a:t>পাঠমূল্যায়ণ</a:t>
            </a:r>
            <a:endParaRPr lang="en-US" sz="4000" b="1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133600"/>
            <a:ext cx="706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/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১। ট্রান্সফরমার কাকে বলে ?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18375"/>
            <a:ext cx="694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/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২। ট্রান্সফরমার কত প্রকার 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7338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/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৩। স্টেপ আপ ট্রান্সফরমার বলতে কি বুঝায় 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/>
              <a:t>  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৪। স্টেপডাউন 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ট্রান্সফরমার কোথায় ব্যবহার করা হয় 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8382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u="sng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b="1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981200"/>
            <a:ext cx="8724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dirty="0" smtClean="0"/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২। একটি স্টেপআপ </a:t>
            </a:r>
            <a:r>
              <a:rPr lang="en-US" sz="3200" b="1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smtClean="0">
                <a:latin typeface="NikoshBAN" pitchFamily="2" charset="0"/>
                <a:cs typeface="NikoshBAN" pitchFamily="2" charset="0"/>
              </a:rPr>
              <a:t>ট্রান্সফরমারের 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ক্রিয়া ব্যাখ্যা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কর এবং উহার ব্যবহার লিখ।</a:t>
            </a:r>
            <a:endParaRPr lang="bn-IN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১। চিত্রাঙ্কন করে ট্রান্সফরমারের বিভিন্ন অংশ চিহ্নিত কর।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660"/>
            <a:ext cx="5791200" cy="418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8765">
            <a:off x="280989" y="1420417"/>
            <a:ext cx="2513410" cy="164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21631">
            <a:off x="360760" y="1445419"/>
            <a:ext cx="2469356" cy="1913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895640" y="1314450"/>
            <a:ext cx="6096017" cy="1200150"/>
          </a:xfrm>
          <a:prstGeom prst="wedgeRectCallout">
            <a:avLst>
              <a:gd name="adj1" fmla="val -52034"/>
              <a:gd name="adj2" fmla="val 1262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prstTxWarp prst="textPlain">
              <a:avLst>
                <a:gd name="adj" fmla="val 4976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“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শতভাগ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অনলাইন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শিক্ষা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কার্যক্রম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বাস্তবায়ন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হলে</a:t>
            </a:r>
            <a:r>
              <a:rPr kumimoji="0" lang="en-US" sz="21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সকল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স্তরের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শিক্ষার্থীর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ফেলের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হার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শূন্যের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কোটায়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যাবে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চলে</a:t>
            </a:r>
            <a:r>
              <a:rPr kumimoji="0" lang="en-US" sz="1350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0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4">
        <p14:flip dir="r"/>
      </p:transition>
    </mc:Choice>
    <mc:Fallback xmlns="">
      <p:transition spd="slow" advTm="45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275" y="1066800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</a:t>
            </a:r>
            <a:r>
              <a:rPr lang="bn-IN" sz="44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আল্লাহ্‌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আমাদের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উ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পর সহায় হউন</a:t>
            </a:r>
          </a:p>
          <a:p>
            <a:pPr lvl="0"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আজ এ পর্যন্তই</a:t>
            </a:r>
          </a:p>
          <a:p>
            <a:pPr lvl="0"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খোদা </a:t>
            </a:r>
            <a:r>
              <a:rPr lang="bn-IN" sz="44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হাফেজ</a:t>
            </a:r>
            <a:endParaRPr lang="en-US" sz="44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49567"/>
            <a:ext cx="798195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7800" y="596428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IN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দশম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তম  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2133607" y="228600"/>
            <a:ext cx="4741333" cy="609600"/>
          </a:xfrm>
          <a:prstGeom prst="downArrow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2419"/>
            <a:r>
              <a:rPr lang="en-US" sz="32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সংক্ষিপ্ত</a:t>
            </a:r>
            <a:r>
              <a:rPr lang="en-US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 পরিকল্পনা </a:t>
            </a:r>
            <a:endParaRPr lang="en-US" sz="32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5" y="838200"/>
          <a:ext cx="8060265" cy="5394960"/>
        </p:xfrm>
        <a:graphic>
          <a:graphicData uri="http://schemas.openxmlformats.org/drawingml/2006/table">
            <a:tbl>
              <a:tblPr firstRow="1" bandRow="1"/>
              <a:tblGrid>
                <a:gridCol w="334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8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0239">
                <a:tc>
                  <a:txBody>
                    <a:bodyPr/>
                    <a:lstStyle/>
                    <a:p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ক্র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ঃ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ধাপ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কার্যক্রম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উপকরণ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সময়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১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প্রস্তুতি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শ্রেণি বিন্যাস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Class Room</a:t>
                      </a:r>
                      <a:endParaRPr lang="en-US" sz="1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০২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২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মনযোগ আকষন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শুভেচ্ছা বিনিময় ও পরিচিতি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Content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(D.C)</a:t>
                      </a:r>
                      <a:r>
                        <a:rPr lang="bn-BD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০২ মি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৩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পাঠ ঘোষনা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চিত্র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প্রদর্শনের মাধ্যমে আবহ সৃষ্টি করে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Content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০২ 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39">
                <a:tc rowSpan="3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৪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শিখন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ফল</a:t>
                      </a:r>
                      <a:endParaRPr lang="bn-BD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১. জ্ঞানমুলক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ভিডিও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ও 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চিত্র প্রদর্শন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,আলোচনা ও একক কাজ 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D.C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পাঠ্য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বই ও চকবোড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০৬ মি 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239">
                <a:tc vMerge="1"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২. অনুধাবনমুলক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ভিডিও ও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চিত্র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প্রদর্শন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 আলোচনা ও 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জোড়ায় কাজ 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D.C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 পাঠ্য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বই ও চকবোড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৯ 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805">
                <a:tc vMerge="1"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৩. প্রয়োগমুলক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চিত্র প্রদর্শন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 আলোচনা ও দলীয়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কাজ 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D.C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 পাঠ্য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বই ও চকবোড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১২ 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৫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মূল্যায়ন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সংক্ষিপ্ত ও বহুনির্বাচনী প্রশ্ন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Content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০৭ 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৬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বাড়ির কাজ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লিখন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ও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সংক্ষিপ্ত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আলোচনা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Content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২ 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৭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শিক্ষার্থীর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প্রশ্ন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চিত্র প্রদর্শন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, </a:t>
                      </a:r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সংক্ষিপ্ত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আলোচনা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Content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২ মি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239"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৮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পাঠ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সমাপ্তি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ধন্যবাদ</a:t>
                      </a:r>
                      <a:r>
                        <a:rPr lang="bn-BD" sz="20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Digital Content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BD" sz="14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১ মি 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4" name="Group 11"/>
          <p:cNvGrpSpPr/>
          <p:nvPr/>
        </p:nvGrpSpPr>
        <p:grpSpPr>
          <a:xfrm>
            <a:off x="3429005" y="6441744"/>
            <a:ext cx="2657475" cy="228600"/>
            <a:chOff x="2476500" y="6629400"/>
            <a:chExt cx="2657475" cy="228600"/>
          </a:xfrm>
        </p:grpSpPr>
        <p:sp>
          <p:nvSpPr>
            <p:cNvPr id="13" name="Action Button: Home 12">
              <a:hlinkClick r:id="" action="ppaction://hlinkshowjump?jump=firstslide" highlightClick="1"/>
            </p:cNvPr>
            <p:cNvSpPr/>
            <p:nvPr/>
          </p:nvSpPr>
          <p:spPr>
            <a:xfrm>
              <a:off x="2476500" y="6629400"/>
              <a:ext cx="590550" cy="228600"/>
            </a:xfrm>
            <a:prstGeom prst="actionButtonHom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491" tIns="52746" rIns="105491" bIns="52746" rtlCol="0" anchor="ctr"/>
            <a:lstStyle/>
            <a:p>
              <a:pPr algn="ctr" defTabSz="792419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6" name="Action Button: Return 15">
              <a:hlinkClick r:id="" action="ppaction://hlinkshowjump?jump=endshow" highlightClick="1"/>
            </p:cNvPr>
            <p:cNvSpPr/>
            <p:nvPr/>
          </p:nvSpPr>
          <p:spPr>
            <a:xfrm>
              <a:off x="4533900" y="6629400"/>
              <a:ext cx="600075" cy="228600"/>
            </a:xfrm>
            <a:prstGeom prst="actionButtonRetur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491" tIns="52746" rIns="105491" bIns="52746" rtlCol="0" anchor="ctr"/>
            <a:lstStyle/>
            <a:p>
              <a:pPr algn="ctr" defTabSz="792419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Action Button: Back or Previous 16">
              <a:hlinkClick r:id="" action="ppaction://hlinkshowjump?jump=previousslide" highlightClick="1"/>
            </p:cNvPr>
            <p:cNvSpPr/>
            <p:nvPr/>
          </p:nvSpPr>
          <p:spPr>
            <a:xfrm>
              <a:off x="3162300" y="6629400"/>
              <a:ext cx="590550" cy="228600"/>
            </a:xfrm>
            <a:prstGeom prst="actionButtonBackPrevious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491" tIns="52746" rIns="105491" bIns="52746" rtlCol="0" anchor="ctr"/>
            <a:lstStyle/>
            <a:p>
              <a:pPr algn="ctr" defTabSz="792419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Action Button: Forward or Next 17">
              <a:hlinkClick r:id="" action="ppaction://hlinkshowjump?jump=nextslide" highlightClick="1"/>
            </p:cNvPr>
            <p:cNvSpPr/>
            <p:nvPr/>
          </p:nvSpPr>
          <p:spPr>
            <a:xfrm>
              <a:off x="3848100" y="6629400"/>
              <a:ext cx="609600" cy="228600"/>
            </a:xfrm>
            <a:prstGeom prst="actionButtonForwardNex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5491" tIns="52746" rIns="105491" bIns="52746" rtlCol="0" anchor="ctr"/>
            <a:lstStyle/>
            <a:p>
              <a:pPr algn="ctr" defTabSz="792419"/>
              <a:endParaRPr lang="en-US" sz="1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2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839200" cy="6248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95548" y="2819400"/>
            <a:ext cx="2438400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2419"/>
            <a:r>
              <a:rPr lang="bn-BD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 পরিকল্পনা দেখতে</a:t>
            </a:r>
          </a:p>
          <a:p>
            <a:pPr algn="ctr" defTabSz="792419"/>
            <a:r>
              <a:rPr lang="bn-BD" sz="24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ক্লিক করুন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01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42375"/>
            <a:ext cx="5105400" cy="438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42816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 rot="3359924">
            <a:off x="5158402" y="769879"/>
            <a:ext cx="564642" cy="838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51385" y="5615970"/>
            <a:ext cx="203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ট্রান্সফরমার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9189" y="2015605"/>
            <a:ext cx="4124256" cy="3165996"/>
            <a:chOff x="1266092" y="1172308"/>
            <a:chExt cx="6765004" cy="37279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6" t="7881" r="15897" b="22540"/>
            <a:stretch/>
          </p:blipFill>
          <p:spPr>
            <a:xfrm>
              <a:off x="1266092" y="1172308"/>
              <a:ext cx="6424246" cy="372793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898175" y="1570892"/>
              <a:ext cx="1132921" cy="2443744"/>
              <a:chOff x="6898175" y="1570892"/>
              <a:chExt cx="1132921" cy="2443744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5448">
                <a:off x="7045062" y="3317102"/>
                <a:ext cx="986034" cy="697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91198">
                <a:off x="6898175" y="1570892"/>
                <a:ext cx="792163" cy="560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" name="Rectangle 4"/>
          <p:cNvSpPr/>
          <p:nvPr/>
        </p:nvSpPr>
        <p:spPr>
          <a:xfrm>
            <a:off x="3657600" y="381000"/>
            <a:ext cx="1372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?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1675">
            <a:off x="3938238" y="1151214"/>
            <a:ext cx="811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4778" y="5350042"/>
            <a:ext cx="281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ট্রান্সফরমারের গঠন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0668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atin typeface="NikoshBAN" pitchFamily="2" charset="0"/>
                <a:cs typeface="NikoshBAN" pitchFamily="2" charset="0"/>
              </a:rPr>
              <a:t>  ট্রান্সফরমার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35187"/>
            <a:ext cx="25907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4400" b="1" u="sng" dirty="0"/>
              <a:t>শিখনফলঃ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404628"/>
            <a:ext cx="4947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3600" b="1" dirty="0"/>
              <a:t>এই পাঠশেষে শিক্ষার্থীরা-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9199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১।ট্রান্সফরমার </a:t>
            </a:r>
            <a:r>
              <a:rPr lang="en-US" sz="3600" b="1" dirty="0" err="1" smtClean="0"/>
              <a:t>কী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তা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বলতে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পারবে</a:t>
            </a:r>
            <a:r>
              <a:rPr lang="en-US" sz="3600" b="1" dirty="0" smtClean="0"/>
              <a:t>।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2749264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600" b="1" dirty="0"/>
              <a:t>২। </a:t>
            </a:r>
            <a:r>
              <a:rPr lang="bn-IN" sz="3600" b="1" dirty="0" smtClean="0"/>
              <a:t>ট্রান্সফরমারের</a:t>
            </a:r>
            <a:r>
              <a:rPr lang="as-IN" sz="3600" b="1" dirty="0" smtClean="0"/>
              <a:t> </a:t>
            </a:r>
            <a:r>
              <a:rPr lang="as-IN" sz="3600" b="1" dirty="0"/>
              <a:t>শ্রেণি বিভাগ বর্ণনা করতে পারবে।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949593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/>
              <a:t>৩। ট্রান্সফরমার কীভাবে ক্রিয়াকরে তা ব্যাখ্যা করতে পারবে।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447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ic_transform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72" y="1380392"/>
            <a:ext cx="4445228" cy="3821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8882" y="44991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প্রাইমারী সেকশন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 rot="1737270">
            <a:off x="3605654" y="930036"/>
            <a:ext cx="371949" cy="5408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90731" y="4082678"/>
            <a:ext cx="173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সেকেন্ডারী </a:t>
            </a:r>
          </a:p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সেকশন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 rot="9254997">
            <a:off x="5444330" y="4473713"/>
            <a:ext cx="685800" cy="435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3840" y="792116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আয়রন কোর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 rot="2799798">
            <a:off x="5380035" y="1262762"/>
            <a:ext cx="436525" cy="746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49906" y="5648536"/>
            <a:ext cx="535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চিত্রঃ ট্রান্সফরমারের বাইরের গঠন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9593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90" y="1524000"/>
            <a:ext cx="4882428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2430443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প্রাইমারী </a:t>
            </a:r>
          </a:p>
          <a:p>
            <a:r>
              <a:rPr lang="bn-IN" sz="2800" b="1" dirty="0" smtClean="0"/>
              <a:t>কয়েল</a:t>
            </a:r>
            <a:endParaRPr lang="en-US" sz="2800" b="1" dirty="0"/>
          </a:p>
        </p:txBody>
      </p:sp>
      <p:sp>
        <p:nvSpPr>
          <p:cNvPr id="12" name="Down Arrow 11"/>
          <p:cNvSpPr/>
          <p:nvPr/>
        </p:nvSpPr>
        <p:spPr>
          <a:xfrm rot="17621554">
            <a:off x="1785666" y="2924255"/>
            <a:ext cx="391069" cy="701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31596" y="20574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সেকেন্ডারী</a:t>
            </a:r>
          </a:p>
          <a:p>
            <a:r>
              <a:rPr lang="bn-IN" sz="2800" b="1" dirty="0" smtClean="0"/>
              <a:t>কয়েল</a:t>
            </a:r>
            <a:endParaRPr lang="en-US" sz="2800" b="1" dirty="0"/>
          </a:p>
        </p:txBody>
      </p:sp>
      <p:sp>
        <p:nvSpPr>
          <p:cNvPr id="14" name="Down Arrow 13"/>
          <p:cNvSpPr/>
          <p:nvPr/>
        </p:nvSpPr>
        <p:spPr>
          <a:xfrm rot="3837268">
            <a:off x="6173346" y="2537075"/>
            <a:ext cx="384532" cy="785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92858" y="517560"/>
            <a:ext cx="269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ম্যাগনেটিক ফ্লাক্স</a:t>
            </a:r>
            <a:endParaRPr lang="en-US" sz="2800" b="1" dirty="0"/>
          </a:p>
        </p:txBody>
      </p:sp>
      <p:sp>
        <p:nvSpPr>
          <p:cNvPr id="16" name="Down Arrow 15"/>
          <p:cNvSpPr/>
          <p:nvPr/>
        </p:nvSpPr>
        <p:spPr>
          <a:xfrm>
            <a:off x="3962400" y="1040780"/>
            <a:ext cx="376956" cy="711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67614" y="5465872"/>
            <a:ext cx="57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/>
              <a:t>চিত্রঃ ট্রান্সফরমারের ভিতরের গঠন।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57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442</Words>
  <Application>Microsoft Office PowerPoint</Application>
  <PresentationFormat>On-screen Show (4:3)</PresentationFormat>
  <Paragraphs>128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Wingdings 2</vt:lpstr>
      <vt:lpstr>Wingdings</vt:lpstr>
      <vt:lpstr>Calibri</vt:lpstr>
      <vt:lpstr>Georgia</vt:lpstr>
      <vt:lpstr>NikoshBAN</vt:lpstr>
      <vt:lpstr>Arial</vt:lpstr>
      <vt:lpstr>Office Theme</vt:lpstr>
      <vt:lpstr>Civic</vt:lpstr>
      <vt:lpstr>1_Office Theme</vt:lpstr>
      <vt:lpstr>Equation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User.TTTC</dc:creator>
  <cp:lastModifiedBy>user</cp:lastModifiedBy>
  <cp:revision>127</cp:revision>
  <dcterms:created xsi:type="dcterms:W3CDTF">2006-08-16T00:00:00Z</dcterms:created>
  <dcterms:modified xsi:type="dcterms:W3CDTF">2024-12-03T15:36:20Z</dcterms:modified>
</cp:coreProperties>
</file>